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4"/>
  </p:notesMasterIdLst>
  <p:sldIdLst>
    <p:sldId id="257" r:id="rId3"/>
    <p:sldId id="259" r:id="rId4"/>
    <p:sldId id="260" r:id="rId5"/>
    <p:sldId id="262" r:id="rId6"/>
    <p:sldId id="261" r:id="rId7"/>
    <p:sldId id="263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A"/>
    <a:srgbClr val="999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9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CA41-05B3-4B04-B60D-8F0FE2F3DCBF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49011-A07E-4987-B175-A21E89A291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78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49011-A07E-4987-B175-A21E89A2918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87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49011-A07E-4987-B175-A21E89A2918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31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49011-A07E-4987-B175-A21E89A2918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694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49011-A07E-4987-B175-A21E89A2918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05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49011-A07E-4987-B175-A21E89A2918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1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49011-A07E-4987-B175-A21E89A2918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26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49011-A07E-4987-B175-A21E89A2918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22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E403AC-0DC3-FAA3-B5AB-34DF4E08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DFB4F-6BAA-4A79-A215-95FC88DE2D9B}" type="datetime1">
              <a:rPr lang="ru-RU" smtClean="0"/>
              <a:t>12.07.2023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4C4838-41D7-C28E-3407-57E10793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DE51C0-51BE-A473-C3B8-3ED03F19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AE691-A455-4493-8760-82D705848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10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объект,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242711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761968" y="1714453"/>
            <a:ext cx="5714758" cy="2857423"/>
          </a:xfrm>
        </p:spPr>
        <p:txBody>
          <a:bodyPr anchor="b">
            <a:normAutofit/>
          </a:bodyPr>
          <a:lstStyle>
            <a:lvl1pPr>
              <a:defRPr lang="ru-RU" dirty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"/>
          </p:nvPr>
        </p:nvSpPr>
        <p:spPr>
          <a:xfrm>
            <a:off x="761968" y="4571876"/>
            <a:ext cx="5714758" cy="1714454"/>
          </a:xfrm>
        </p:spPr>
        <p:txBody>
          <a:bodyPr anchor="t">
            <a:normAutofit/>
          </a:bodyPr>
          <a:lstStyle>
            <a:lvl1pPr marL="0" indent="0">
              <a:buNone/>
              <a:defRPr sz="1905">
                <a:solidFill>
                  <a:schemeClr val="tx1">
                    <a:tint val="75000"/>
                  </a:schemeClr>
                </a:solidFill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256168" y="6176962"/>
            <a:ext cx="576000" cy="4838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D437A8-D5C6-7B44-BC16-48B1FA963B2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5408F76-AD3A-9043-8393-D9446750ECD8}"/>
              </a:ext>
            </a:extLst>
          </p:cNvPr>
          <p:cNvSpPr/>
          <p:nvPr userDrawn="1"/>
        </p:nvSpPr>
        <p:spPr>
          <a:xfrm>
            <a:off x="6858226" y="1"/>
            <a:ext cx="5333774" cy="6858000"/>
          </a:xfrm>
          <a:prstGeom prst="rect">
            <a:avLst/>
          </a:prstGeom>
          <a:solidFill>
            <a:srgbClr val="043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552"/>
          </a:p>
        </p:txBody>
      </p:sp>
      <p:sp>
        <p:nvSpPr>
          <p:cNvPr id="11" name="Рисунок 3">
            <a:extLst>
              <a:ext uri="{FF2B5EF4-FFF2-40B4-BE49-F238E27FC236}">
                <a16:creationId xmlns:a16="http://schemas.microsoft.com/office/drawing/2014/main" id="{C95C89FF-20AE-4343-9ACF-C677B6D389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7710" y="1"/>
            <a:ext cx="4952790" cy="6858000"/>
          </a:xfrm>
          <a:solidFill>
            <a:srgbClr val="043361"/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Нижний колонтитул 3">
            <a:extLst>
              <a:ext uri="{FF2B5EF4-FFF2-40B4-BE49-F238E27FC236}">
                <a16:creationId xmlns:a16="http://schemas.microsoft.com/office/drawing/2014/main" id="{025FD33E-A404-0C45-8629-131D5336866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61055" y="6286780"/>
            <a:ext cx="5714758" cy="483857"/>
          </a:xfrm>
        </p:spPr>
        <p:txBody>
          <a:bodyPr/>
          <a:lstStyle/>
          <a:p>
            <a:r>
              <a:rPr lang="ru-RU" dirty="0"/>
              <a:t>Пример колонтитула</a:t>
            </a:r>
          </a:p>
        </p:txBody>
      </p:sp>
      <p:pic>
        <p:nvPicPr>
          <p:cNvPr id="15" name="Рисунок 14" descr="Изображение выглядит как текст, инструмент, скрепка, гаечный ключ&#10;&#10;Автоматически созданное описание">
            <a:extLst>
              <a:ext uri="{FF2B5EF4-FFF2-40B4-BE49-F238E27FC236}">
                <a16:creationId xmlns:a16="http://schemas.microsoft.com/office/drawing/2014/main" id="{EA102BAA-8751-CD6C-8455-C1DBB35E93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878" y="0"/>
            <a:ext cx="1312045" cy="13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9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73DB1B-B5BF-ADA5-E9C3-E3D1F5C47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33885F-B382-8B2C-BFAA-320C58D0B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5D509F-2666-ED29-5CF9-A683778D8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6CBAB-2DD8-4ABB-8423-68DC45C29904}" type="datetime1">
              <a:rPr lang="ru-RU" smtClean="0"/>
              <a:t>12.07.2023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4A0450-2B80-D4F2-0271-834535631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733BEC-4567-DBBA-7F8E-7C3130F44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AE691-A455-4493-8760-82D705848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882775" y="1196975"/>
            <a:ext cx="8426452" cy="7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"/>
          </p:nvPr>
        </p:nvSpPr>
        <p:spPr>
          <a:xfrm>
            <a:off x="1882775" y="2035277"/>
            <a:ext cx="8426452" cy="4141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882774" y="6176962"/>
            <a:ext cx="8426453" cy="4838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9E9F9E"/>
                </a:solidFill>
                <a:latin typeface="Montserrat Light" panose="00000400000000000000" pitchFamily="2" charset="-52"/>
                <a:ea typeface="Montserrat Light" panose="00000400000000000000" pitchFamily="2" charset="-52"/>
                <a:cs typeface="Times New Roman" panose="02020603050405020304" pitchFamily="18" charset="0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256168" y="6176962"/>
            <a:ext cx="576000" cy="4838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rgbClr val="9E9F9E"/>
                </a:solidFill>
                <a:latin typeface="Montserrat Light" panose="00000400000000000000" pitchFamily="2" charset="-52"/>
                <a:ea typeface="Montserrat Light" panose="00000400000000000000" pitchFamily="2" charset="-52"/>
                <a:cs typeface="Montserrat Light" panose="00000400000000000000" pitchFamily="2" charset="-52"/>
              </a:defRPr>
            </a:lvl1pPr>
          </a:lstStyle>
          <a:p>
            <a:fld id="{B8D437A8-D5C6-7B44-BC16-48B1FA963B2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0"/>
            <a:ext cx="1170000" cy="6858000"/>
          </a:xfrm>
          <a:prstGeom prst="rect">
            <a:avLst/>
          </a:prstGeom>
          <a:solidFill>
            <a:srgbClr val="043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pic>
        <p:nvPicPr>
          <p:cNvPr id="12" name="Рисунок 11" descr="Изображение выглядит как текст, инструмент, скрепка, гаечный ключ&#10;&#10;Автоматически созданное описание">
            <a:extLst>
              <a:ext uri="{FF2B5EF4-FFF2-40B4-BE49-F238E27FC236}">
                <a16:creationId xmlns:a16="http://schemas.microsoft.com/office/drawing/2014/main" id="{EA102BAA-8751-CD6C-8455-C1DBB35E93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0145" y="128954"/>
            <a:ext cx="1312045" cy="13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6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Montserrat Medium" panose="000006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7.sv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0.svg"/><Relationship Id="rId5" Type="http://schemas.openxmlformats.org/officeDocument/2006/relationships/image" Target="../media/image27.jp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7.svg"/><Relationship Id="rId9" Type="http://schemas.openxmlformats.org/officeDocument/2006/relationships/image" Target="../media/image9.sv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9D8B43-2E58-9AFA-B139-32F8E585DB06}"/>
              </a:ext>
            </a:extLst>
          </p:cNvPr>
          <p:cNvSpPr/>
          <p:nvPr/>
        </p:nvSpPr>
        <p:spPr>
          <a:xfrm>
            <a:off x="0" y="0"/>
            <a:ext cx="2422187" cy="6858000"/>
          </a:xfrm>
          <a:prstGeom prst="rect">
            <a:avLst/>
          </a:prstGeom>
          <a:solidFill>
            <a:srgbClr val="2042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спорт, спортивная игра, человек, обувь&#10;&#10;Автоматически созданное описание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3DD2ACC-FA6C-B46D-2A02-AF9776220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9" b="16759"/>
          <a:stretch/>
        </p:blipFill>
        <p:spPr>
          <a:xfrm>
            <a:off x="-1010092" y="-1218382"/>
            <a:ext cx="5584542" cy="5584542"/>
          </a:xfrm>
          <a:prstGeom prst="flowChartConnector">
            <a:avLst/>
          </a:prstGeom>
          <a:effectLst>
            <a:softEdge rad="254000"/>
          </a:effectLst>
        </p:spPr>
      </p:pic>
      <p:pic>
        <p:nvPicPr>
          <p:cNvPr id="14" name="Рисунок 13" descr="Изображение выглядит как человек, спорт, обувь, спортивная игра&#10;&#10;Автоматически созданное описание">
            <a:extLst>
              <a:ext uri="{FF2B5EF4-FFF2-40B4-BE49-F238E27FC236}">
                <a16:creationId xmlns:a16="http://schemas.microsoft.com/office/drawing/2014/main" id="{B660CF4C-9E0E-B65D-FECE-D679D72DA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8" r="16758"/>
          <a:stretch/>
        </p:blipFill>
        <p:spPr>
          <a:xfrm>
            <a:off x="-545722" y="3740301"/>
            <a:ext cx="5343940" cy="5343940"/>
          </a:xfrm>
          <a:prstGeom prst="flowChartConnector">
            <a:avLst/>
          </a:prstGeom>
          <a:effectLst>
            <a:softEdge rad="254000"/>
          </a:effec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2CBBF0-2246-D4FB-5014-1CCB9597C54E}"/>
              </a:ext>
            </a:extLst>
          </p:cNvPr>
          <p:cNvSpPr/>
          <p:nvPr/>
        </p:nvSpPr>
        <p:spPr>
          <a:xfrm>
            <a:off x="2422187" y="244548"/>
            <a:ext cx="9769813" cy="6476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Изображение выглядит как дизайн, Графика, машин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D37B0794-678B-8A72-E73D-ABB9F005E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97" y="108626"/>
            <a:ext cx="1068420" cy="106842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AE49-D5B2-BD0E-8740-1197E01E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AE691-A455-4493-8760-82D705848D28}" type="slidenum">
              <a:rPr lang="ru-RU" smtClean="0">
                <a:latin typeface="PT Root UI" panose="020B0303020202020204" pitchFamily="34" charset="-52"/>
                <a:ea typeface="PT Root UI" panose="020B0303020202020204" pitchFamily="34" charset="-52"/>
              </a:rPr>
              <a:t>1</a:t>
            </a:fld>
            <a:endParaRPr lang="ru-RU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2C39A-D2C3-F326-5A34-1C94906BEAEF}"/>
              </a:ext>
            </a:extLst>
          </p:cNvPr>
          <p:cNvSpPr txBox="1"/>
          <p:nvPr/>
        </p:nvSpPr>
        <p:spPr>
          <a:xfrm>
            <a:off x="3094206" y="4366159"/>
            <a:ext cx="2838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Баскетбол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5E7FD-BAB9-B523-AE6D-EDF0C66097E5}"/>
              </a:ext>
            </a:extLst>
          </p:cNvPr>
          <p:cNvSpPr txBox="1"/>
          <p:nvPr/>
        </p:nvSpPr>
        <p:spPr>
          <a:xfrm>
            <a:off x="3094206" y="5012490"/>
            <a:ext cx="508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99999B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в Государственном университете управления</a:t>
            </a:r>
          </a:p>
        </p:txBody>
      </p:sp>
      <p:pic>
        <p:nvPicPr>
          <p:cNvPr id="12" name="Рисунок 11" descr="Изображение выглядит как спорт, спортивная игра, человек, обувь&#10;&#10;Автоматически созданное описание">
            <a:extLst>
              <a:ext uri="{FF2B5EF4-FFF2-40B4-BE49-F238E27FC236}">
                <a16:creationId xmlns:a16="http://schemas.microsoft.com/office/drawing/2014/main" id="{3D5F606C-8A08-2452-0942-B4CCA0BA7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/>
        </p:blipFill>
        <p:spPr>
          <a:xfrm>
            <a:off x="-2467865" y="1007859"/>
            <a:ext cx="4374704" cy="4374704"/>
          </a:xfrm>
          <a:prstGeom prst="flowChartConnector">
            <a:avLst/>
          </a:prstGeom>
          <a:effectLst>
            <a:softEdge rad="254000"/>
          </a:effectLst>
        </p:spPr>
      </p:pic>
      <p:pic>
        <p:nvPicPr>
          <p:cNvPr id="17" name="Рисунок 16" descr="Баскетбол контур">
            <a:extLst>
              <a:ext uri="{FF2B5EF4-FFF2-40B4-BE49-F238E27FC236}">
                <a16:creationId xmlns:a16="http://schemas.microsoft.com/office/drawing/2014/main" id="{E047B9D6-07E2-223F-DBEF-2BD447253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5581356"/>
            <a:ext cx="914400" cy="914400"/>
          </a:xfrm>
          <a:prstGeom prst="rect">
            <a:avLst/>
          </a:prstGeom>
        </p:spPr>
      </p:pic>
      <p:pic>
        <p:nvPicPr>
          <p:cNvPr id="24" name="Рисунок 23" descr="Баскетбол контур">
            <a:extLst>
              <a:ext uri="{FF2B5EF4-FFF2-40B4-BE49-F238E27FC236}">
                <a16:creationId xmlns:a16="http://schemas.microsoft.com/office/drawing/2014/main" id="{E5A74BCB-387E-E43C-91B8-B49DA6B9E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4797" y="1689252"/>
            <a:ext cx="2676906" cy="267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9D8B43-2E58-9AFA-B139-32F8E585DB06}"/>
              </a:ext>
            </a:extLst>
          </p:cNvPr>
          <p:cNvSpPr/>
          <p:nvPr/>
        </p:nvSpPr>
        <p:spPr>
          <a:xfrm>
            <a:off x="-15641" y="0"/>
            <a:ext cx="10606476" cy="6858000"/>
          </a:xfrm>
          <a:prstGeom prst="rect">
            <a:avLst/>
          </a:prstGeom>
          <a:solidFill>
            <a:srgbClr val="2042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2CBBF0-2246-D4FB-5014-1CCB9597C54E}"/>
              </a:ext>
            </a:extLst>
          </p:cNvPr>
          <p:cNvSpPr/>
          <p:nvPr/>
        </p:nvSpPr>
        <p:spPr>
          <a:xfrm>
            <a:off x="10298370" y="0"/>
            <a:ext cx="189363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AE49-D5B2-BD0E-8740-1197E01E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AE691-A455-4493-8760-82D705848D28}" type="slidenum">
              <a:rPr lang="ru-RU" smtClean="0">
                <a:latin typeface="PT Root UI" panose="020B0303020202020204" pitchFamily="34" charset="-52"/>
                <a:ea typeface="PT Root UI" panose="020B0303020202020204" pitchFamily="34" charset="-52"/>
              </a:rPr>
              <a:t>10</a:t>
            </a:fld>
            <a:endParaRPr lang="ru-RU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3" name="Рисунок 2" descr="Изображение выглядит как дизайн, Графика, машин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2C8F0ED-B2AB-EDB8-0D55-FE61ABEE9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97" y="108626"/>
            <a:ext cx="1068420" cy="1068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C5A165-BE0C-3A21-5BDD-91C3E7E38DCE}"/>
              </a:ext>
            </a:extLst>
          </p:cNvPr>
          <p:cNvSpPr txBox="1"/>
          <p:nvPr/>
        </p:nvSpPr>
        <p:spPr>
          <a:xfrm>
            <a:off x="829149" y="670888"/>
            <a:ext cx="6968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Женская баскетбольная сборная ГУУ</a:t>
            </a:r>
          </a:p>
        </p:txBody>
      </p:sp>
      <p:pic>
        <p:nvPicPr>
          <p:cNvPr id="6" name="Рисунок 5" descr="Изображение выглядит как человек, обувь, одежда, спорт&#10;&#10;Автоматически созданное описание">
            <a:extLst>
              <a:ext uri="{FF2B5EF4-FFF2-40B4-BE49-F238E27FC236}">
                <a16:creationId xmlns:a16="http://schemas.microsoft.com/office/drawing/2014/main" id="{188AF49E-C90F-166E-EDFD-93BCDE230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15" y="1732448"/>
            <a:ext cx="3120823" cy="4161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1D1ED1-174F-6B07-27E0-DD4B31CD825C}"/>
              </a:ext>
            </a:extLst>
          </p:cNvPr>
          <p:cNvSpPr txBox="1"/>
          <p:nvPr/>
        </p:nvSpPr>
        <p:spPr>
          <a:xfrm>
            <a:off x="4801805" y="2489426"/>
            <a:ext cx="43306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Девочки находятся на старте своего пути к высшему дивизиону Москвы.</a:t>
            </a:r>
          </a:p>
          <a:p>
            <a:endParaRPr lang="ru-RU" sz="2000" dirty="0">
              <a:solidFill>
                <a:schemeClr val="bg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Команда от сезона к сезону развивается и ждет  новых </a:t>
            </a:r>
            <a:r>
              <a:rPr lang="ru-RU" sz="2000" dirty="0" err="1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амбицизиозных</a:t>
            </a:r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игроков!</a:t>
            </a:r>
          </a:p>
          <a:p>
            <a:endParaRPr lang="ru-RU" sz="2000" b="1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782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9D8B43-2E58-9AFA-B139-32F8E585DB06}"/>
              </a:ext>
            </a:extLst>
          </p:cNvPr>
          <p:cNvSpPr/>
          <p:nvPr/>
        </p:nvSpPr>
        <p:spPr>
          <a:xfrm>
            <a:off x="-15641" y="0"/>
            <a:ext cx="594375" cy="6858000"/>
          </a:xfrm>
          <a:prstGeom prst="rect">
            <a:avLst/>
          </a:prstGeom>
          <a:solidFill>
            <a:srgbClr val="2042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2CBBF0-2246-D4FB-5014-1CCB9597C54E}"/>
              </a:ext>
            </a:extLst>
          </p:cNvPr>
          <p:cNvSpPr/>
          <p:nvPr/>
        </p:nvSpPr>
        <p:spPr>
          <a:xfrm>
            <a:off x="10298370" y="0"/>
            <a:ext cx="189363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AE49-D5B2-BD0E-8740-1197E01E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AE691-A455-4493-8760-82D705848D28}" type="slidenum">
              <a:rPr lang="ru-RU" smtClean="0">
                <a:latin typeface="PT Root UI" panose="020B0303020202020204" pitchFamily="34" charset="-52"/>
                <a:ea typeface="PT Root UI" panose="020B0303020202020204" pitchFamily="34" charset="-52"/>
              </a:rPr>
              <a:t>11</a:t>
            </a:fld>
            <a:endParaRPr lang="ru-RU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3" name="Рисунок 2" descr="Изображение выглядит как дизайн, Графика, машин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2C8F0ED-B2AB-EDB8-0D55-FE61ABEE9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97" y="108626"/>
            <a:ext cx="1068420" cy="1068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8968A6-FBE6-BEE7-0AB9-B90B6C2DB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93" y="1411044"/>
            <a:ext cx="1893630" cy="18936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446FAC-97C7-9D25-FC6B-D410ED4C47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5799" y="4106603"/>
            <a:ext cx="1893630" cy="18936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D8CD47-C723-F77F-37B0-738C9F6659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4398" y="4106602"/>
            <a:ext cx="1893630" cy="18936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7110C3-38B4-15EA-40A7-98A23636F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4398" y="1411043"/>
            <a:ext cx="1893630" cy="1893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80E4BE-3BA4-F9C0-1FE1-8E06A7EA3603}"/>
              </a:ext>
            </a:extLst>
          </p:cNvPr>
          <p:cNvSpPr txBox="1"/>
          <p:nvPr/>
        </p:nvSpPr>
        <p:spPr>
          <a:xfrm>
            <a:off x="7351246" y="6000232"/>
            <a:ext cx="2341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VK</a:t>
            </a:r>
          </a:p>
          <a:p>
            <a:r>
              <a:rPr lang="ru-RU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ГУУ Баскет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207CE-F3F0-3407-2DA6-C4C16527CCB1}"/>
              </a:ext>
            </a:extLst>
          </p:cNvPr>
          <p:cNvSpPr txBox="1"/>
          <p:nvPr/>
        </p:nvSpPr>
        <p:spPr>
          <a:xfrm>
            <a:off x="7377693" y="3304673"/>
            <a:ext cx="2341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Instagram</a:t>
            </a:r>
            <a:r>
              <a:rPr lang="ru-RU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*</a:t>
            </a:r>
            <a:endParaRPr lang="en-US" sz="1400" dirty="0">
              <a:latin typeface="PT Root UI" panose="020B0303020202020204" pitchFamily="34" charset="-52"/>
              <a:ea typeface="PT Root UI" panose="020B0303020202020204" pitchFamily="34" charset="-52"/>
              <a:cs typeface="Golos Text" panose="020B0503020202020204" pitchFamily="34" charset="0"/>
            </a:endParaRPr>
          </a:p>
          <a:p>
            <a:r>
              <a:rPr lang="ru-RU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ГУУ Баскет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B18FE7-557B-F01C-736E-FD54D4AE4BB1}"/>
              </a:ext>
            </a:extLst>
          </p:cNvPr>
          <p:cNvSpPr txBox="1"/>
          <p:nvPr/>
        </p:nvSpPr>
        <p:spPr>
          <a:xfrm>
            <a:off x="3754419" y="6000232"/>
            <a:ext cx="2341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VK</a:t>
            </a:r>
          </a:p>
          <a:p>
            <a:r>
              <a:rPr lang="ru-RU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Женская команда</a:t>
            </a:r>
            <a:endParaRPr lang="en-US" sz="1400" dirty="0">
              <a:latin typeface="PT Root UI" panose="020B0303020202020204" pitchFamily="34" charset="-52"/>
              <a:ea typeface="PT Root UI" panose="020B0303020202020204" pitchFamily="34" charset="-52"/>
              <a:cs typeface="Golos Text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20F0B-7718-91E5-BD57-175F58E29067}"/>
              </a:ext>
            </a:extLst>
          </p:cNvPr>
          <p:cNvSpPr txBox="1"/>
          <p:nvPr/>
        </p:nvSpPr>
        <p:spPr>
          <a:xfrm>
            <a:off x="3754419" y="3321772"/>
            <a:ext cx="2341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Instagram</a:t>
            </a:r>
            <a:r>
              <a:rPr lang="ru-RU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*</a:t>
            </a:r>
            <a:endParaRPr lang="en-US" sz="1400" dirty="0">
              <a:latin typeface="PT Root UI" panose="020B0303020202020204" pitchFamily="34" charset="-52"/>
              <a:ea typeface="PT Root UI" panose="020B0303020202020204" pitchFamily="34" charset="-52"/>
              <a:cs typeface="Golos Text" panose="020B0503020202020204" pitchFamily="34" charset="0"/>
            </a:endParaRPr>
          </a:p>
          <a:p>
            <a:r>
              <a:rPr lang="ru-RU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Женская команда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F9876-F3DD-9D97-169F-37F9A11E8D46}"/>
              </a:ext>
            </a:extLst>
          </p:cNvPr>
          <p:cNvSpPr txBox="1"/>
          <p:nvPr/>
        </p:nvSpPr>
        <p:spPr>
          <a:xfrm>
            <a:off x="3734398" y="381226"/>
            <a:ext cx="2341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Контакты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C113BF-193B-C2A0-E3F4-463EB64DA827}"/>
              </a:ext>
            </a:extLst>
          </p:cNvPr>
          <p:cNvSpPr txBox="1"/>
          <p:nvPr/>
        </p:nvSpPr>
        <p:spPr>
          <a:xfrm>
            <a:off x="995786" y="2750258"/>
            <a:ext cx="2341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8 (968)821-31-96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06BD31-6190-96C4-B6A8-6E6851F4F92A}"/>
              </a:ext>
            </a:extLst>
          </p:cNvPr>
          <p:cNvSpPr txBox="1"/>
          <p:nvPr/>
        </p:nvSpPr>
        <p:spPr>
          <a:xfrm>
            <a:off x="977741" y="1411043"/>
            <a:ext cx="189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Тренер женской сборной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2B68B-63FF-0CCF-A093-4184182F1B18}"/>
              </a:ext>
            </a:extLst>
          </p:cNvPr>
          <p:cNvSpPr txBox="1"/>
          <p:nvPr/>
        </p:nvSpPr>
        <p:spPr>
          <a:xfrm>
            <a:off x="987247" y="2096248"/>
            <a:ext cx="189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PT Root UI" panose="020B0303020202020204" pitchFamily="34" charset="-52"/>
                <a:ea typeface="PT Root UI" panose="020B0303020202020204" pitchFamily="34" charset="-52"/>
                <a:cs typeface="Golos Text" panose="020B0503020202020204" pitchFamily="34" charset="0"/>
              </a:rPr>
              <a:t>Носач Алексей Алексеевич</a:t>
            </a:r>
          </a:p>
        </p:txBody>
      </p:sp>
    </p:spTree>
    <p:extLst>
      <p:ext uri="{BB962C8B-B14F-4D97-AF65-F5344CB8AC3E}">
        <p14:creationId xmlns:p14="http://schemas.microsoft.com/office/powerpoint/2010/main" val="133914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2CBBF0-2246-D4FB-5014-1CCB9597C54E}"/>
              </a:ext>
            </a:extLst>
          </p:cNvPr>
          <p:cNvSpPr/>
          <p:nvPr/>
        </p:nvSpPr>
        <p:spPr>
          <a:xfrm>
            <a:off x="1467294" y="0"/>
            <a:ext cx="107247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 descr="Изображение выглядит как сцена, зал, человек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10CF9963-0774-1D7A-FE3B-3F6137CF9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2238969" y="-979845"/>
            <a:ext cx="4491686" cy="4491686"/>
          </a:xfrm>
          <a:prstGeom prst="flowChartConnector">
            <a:avLst/>
          </a:prstGeom>
          <a:effectLst>
            <a:softEdge rad="444500"/>
          </a:effectLst>
        </p:spPr>
      </p:pic>
      <p:pic>
        <p:nvPicPr>
          <p:cNvPr id="20" name="Рисунок 19" descr="Изображение выглядит как одежда, человек, строительство, группа&#10;&#10;Автоматически созданное описание">
            <a:extLst>
              <a:ext uri="{FF2B5EF4-FFF2-40B4-BE49-F238E27FC236}">
                <a16:creationId xmlns:a16="http://schemas.microsoft.com/office/drawing/2014/main" id="{139E6004-1344-2109-5CB9-2BA99C55F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16696"/>
          <a:stretch/>
        </p:blipFill>
        <p:spPr>
          <a:xfrm>
            <a:off x="-180946" y="1138251"/>
            <a:ext cx="4294169" cy="4294169"/>
          </a:xfrm>
          <a:prstGeom prst="flowChartConnector">
            <a:avLst/>
          </a:prstGeom>
          <a:effectLst>
            <a:softEdge rad="444500"/>
          </a:effectLst>
        </p:spPr>
      </p:pic>
      <p:pic>
        <p:nvPicPr>
          <p:cNvPr id="23" name="Рисунок 22" descr="Изображение выглядит как Человеческое лицо, одежда, человек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9F0932FA-565A-BCF5-36C1-154E33ECEB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115031" y="2936507"/>
            <a:ext cx="4634283" cy="4634283"/>
          </a:xfrm>
          <a:prstGeom prst="flowChartConnector">
            <a:avLst/>
          </a:prstGeom>
          <a:effectLst>
            <a:softEdge rad="444500"/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EDC950-9314-60B3-708F-2C4A143C862A}"/>
              </a:ext>
            </a:extLst>
          </p:cNvPr>
          <p:cNvSpPr/>
          <p:nvPr/>
        </p:nvSpPr>
        <p:spPr>
          <a:xfrm>
            <a:off x="6390167" y="0"/>
            <a:ext cx="598613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 descr="Изображение выглядит как дизайн, Графика, машин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D37B0794-678B-8A72-E73D-ABB9F005E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97" y="108626"/>
            <a:ext cx="1068420" cy="106842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AE49-D5B2-BD0E-8740-1197E01E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AE691-A455-4493-8760-82D705848D28}" type="slidenum">
              <a:rPr lang="ru-RU" smtClean="0">
                <a:latin typeface="PT Root UI" panose="020B0303020202020204" pitchFamily="34" charset="-52"/>
                <a:ea typeface="PT Root UI" panose="020B0303020202020204" pitchFamily="34" charset="-52"/>
              </a:rPr>
              <a:t>2</a:t>
            </a:fld>
            <a:endParaRPr lang="ru-RU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17" name="Рисунок 16" descr="Баскетбол контур">
            <a:extLst>
              <a:ext uri="{FF2B5EF4-FFF2-40B4-BE49-F238E27FC236}">
                <a16:creationId xmlns:a16="http://schemas.microsoft.com/office/drawing/2014/main" id="{E047B9D6-07E2-223F-DBEF-2BD447253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5581356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7DA1C-6A9B-422C-C9DC-3FC5E29354A2}"/>
              </a:ext>
            </a:extLst>
          </p:cNvPr>
          <p:cNvSpPr txBox="1"/>
          <p:nvPr/>
        </p:nvSpPr>
        <p:spPr>
          <a:xfrm>
            <a:off x="7206514" y="1483916"/>
            <a:ext cx="387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Что такое ГУУ</a:t>
            </a:r>
            <a:r>
              <a:rPr lang="en-US" sz="3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?</a:t>
            </a:r>
            <a:endParaRPr lang="ru-RU" sz="3600" dirty="0">
              <a:latin typeface="Golos Text Medium" panose="020B0503020202020204" pitchFamily="34" charset="0"/>
              <a:cs typeface="Golos Text Medium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60A60-93AE-01A9-F601-D7EC070200F8}"/>
              </a:ext>
            </a:extLst>
          </p:cNvPr>
          <p:cNvSpPr txBox="1"/>
          <p:nvPr/>
        </p:nvSpPr>
        <p:spPr>
          <a:xfrm>
            <a:off x="7206514" y="2619289"/>
            <a:ext cx="46515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Ведущее высшее учебное заведение, специализирующееся на подготовке профессионалов в области управления и экономики.</a:t>
            </a:r>
          </a:p>
          <a:p>
            <a:endParaRPr lang="ru-RU" sz="20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9D8B43-2E58-9AFA-B139-32F8E585DB06}"/>
              </a:ext>
            </a:extLst>
          </p:cNvPr>
          <p:cNvSpPr/>
          <p:nvPr/>
        </p:nvSpPr>
        <p:spPr>
          <a:xfrm>
            <a:off x="-15643" y="0"/>
            <a:ext cx="1424097" cy="6858000"/>
          </a:xfrm>
          <a:prstGeom prst="rect">
            <a:avLst/>
          </a:prstGeom>
          <a:solidFill>
            <a:srgbClr val="2042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98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9D8B43-2E58-9AFA-B139-32F8E585DB06}"/>
              </a:ext>
            </a:extLst>
          </p:cNvPr>
          <p:cNvSpPr/>
          <p:nvPr/>
        </p:nvSpPr>
        <p:spPr>
          <a:xfrm>
            <a:off x="-15643" y="0"/>
            <a:ext cx="2535559" cy="6858000"/>
          </a:xfrm>
          <a:prstGeom prst="rect">
            <a:avLst/>
          </a:prstGeom>
          <a:solidFill>
            <a:srgbClr val="2042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2CBBF0-2246-D4FB-5014-1CCB9597C54E}"/>
              </a:ext>
            </a:extLst>
          </p:cNvPr>
          <p:cNvSpPr/>
          <p:nvPr/>
        </p:nvSpPr>
        <p:spPr>
          <a:xfrm>
            <a:off x="838200" y="0"/>
            <a:ext cx="113538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AE49-D5B2-BD0E-8740-1197E01E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AE691-A455-4493-8760-82D705848D28}" type="slidenum">
              <a:rPr lang="ru-RU" smtClean="0">
                <a:latin typeface="PT Root UI" panose="020B0303020202020204" pitchFamily="34" charset="-52"/>
                <a:ea typeface="PT Root UI" panose="020B0303020202020204" pitchFamily="34" charset="-52"/>
              </a:rPr>
              <a:t>3</a:t>
            </a:fld>
            <a:endParaRPr lang="ru-RU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17" name="Рисунок 16" descr="Баскетбол контур">
            <a:extLst>
              <a:ext uri="{FF2B5EF4-FFF2-40B4-BE49-F238E27FC236}">
                <a16:creationId xmlns:a16="http://schemas.microsoft.com/office/drawing/2014/main" id="{E047B9D6-07E2-223F-DBEF-2BD447253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00" y="5581356"/>
            <a:ext cx="914400" cy="914400"/>
          </a:xfrm>
          <a:prstGeom prst="rect">
            <a:avLst/>
          </a:prstGeom>
        </p:spPr>
      </p:pic>
      <p:pic>
        <p:nvPicPr>
          <p:cNvPr id="3" name="Рисунок 2" descr="Изображение выглядит как дизайн, Графика, машин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2C8F0ED-B2AB-EDB8-0D55-FE61ABEE9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97" y="108626"/>
            <a:ext cx="1068420" cy="1068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2EBBF1-6746-BF35-124F-A93974272D8C}"/>
              </a:ext>
            </a:extLst>
          </p:cNvPr>
          <p:cNvSpPr txBox="1"/>
          <p:nvPr/>
        </p:nvSpPr>
        <p:spPr>
          <a:xfrm>
            <a:off x="3761566" y="1409993"/>
            <a:ext cx="4489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На протяжении столетия университет уверенно держит позиции лидера управленческого образования в России.</a:t>
            </a:r>
          </a:p>
          <a:p>
            <a:endParaRPr lang="ru-RU" sz="20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" name="Рисунок 10" descr="Квадратная академическая шапочка со сплошной заливкой">
            <a:extLst>
              <a:ext uri="{FF2B5EF4-FFF2-40B4-BE49-F238E27FC236}">
                <a16:creationId xmlns:a16="http://schemas.microsoft.com/office/drawing/2014/main" id="{905D18F2-6545-ECC8-5DAD-6A66D39D8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6917" y="1353141"/>
            <a:ext cx="1345998" cy="13459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49BCDE-5AE1-E5A2-89B3-6162F31A1F1D}"/>
              </a:ext>
            </a:extLst>
          </p:cNvPr>
          <p:cNvSpPr txBox="1"/>
          <p:nvPr/>
        </p:nvSpPr>
        <p:spPr>
          <a:xfrm>
            <a:off x="3761566" y="3440282"/>
            <a:ext cx="3128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Более </a:t>
            </a:r>
            <a:r>
              <a:rPr lang="ru-RU" sz="2000" b="1" dirty="0">
                <a:latin typeface="Golos Text" panose="020B0503020202020204" pitchFamily="34" charset="0"/>
                <a:cs typeface="Golos Text" panose="020B0503020202020204" pitchFamily="34" charset="0"/>
              </a:rPr>
              <a:t>10 000 </a:t>
            </a:r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студентов</a:t>
            </a:r>
          </a:p>
          <a:p>
            <a:endParaRPr lang="ru-RU" sz="20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BBC13C-F4E7-0998-4E14-DC97C78CEE7B}"/>
              </a:ext>
            </a:extLst>
          </p:cNvPr>
          <p:cNvSpPr txBox="1"/>
          <p:nvPr/>
        </p:nvSpPr>
        <p:spPr>
          <a:xfrm>
            <a:off x="3761566" y="4546212"/>
            <a:ext cx="31283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Golos Text" panose="020B0503020202020204" pitchFamily="34" charset="0"/>
                <a:cs typeface="Golos Text" panose="020B0503020202020204" pitchFamily="34" charset="0"/>
              </a:rPr>
              <a:t>14</a:t>
            </a:r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 направлений бакалаврской подготовки</a:t>
            </a:r>
          </a:p>
          <a:p>
            <a:endParaRPr lang="ru-RU" sz="20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E5569F-F236-21E9-2661-9FD6BEE43F5B}"/>
              </a:ext>
            </a:extLst>
          </p:cNvPr>
          <p:cNvSpPr txBox="1"/>
          <p:nvPr/>
        </p:nvSpPr>
        <p:spPr>
          <a:xfrm>
            <a:off x="8389088" y="3440282"/>
            <a:ext cx="3128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Golos Text" panose="020B0503020202020204" pitchFamily="34" charset="0"/>
                <a:cs typeface="Golos Text" panose="020B0503020202020204" pitchFamily="34" charset="0"/>
              </a:rPr>
              <a:t>8</a:t>
            </a:r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 научных специальностей</a:t>
            </a: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F195BA-E85E-B123-F408-00E4FBFB89DE}"/>
              </a:ext>
            </a:extLst>
          </p:cNvPr>
          <p:cNvSpPr txBox="1"/>
          <p:nvPr/>
        </p:nvSpPr>
        <p:spPr>
          <a:xfrm>
            <a:off x="8389088" y="4546212"/>
            <a:ext cx="3128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Golos Text" panose="020B0503020202020204" pitchFamily="34" charset="0"/>
                <a:cs typeface="Golos Text" panose="020B0503020202020204" pitchFamily="34" charset="0"/>
              </a:rPr>
              <a:t>11</a:t>
            </a:r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 направлений подготовки бакалавриата</a:t>
            </a: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916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9D8B43-2E58-9AFA-B139-32F8E585DB06}"/>
              </a:ext>
            </a:extLst>
          </p:cNvPr>
          <p:cNvSpPr/>
          <p:nvPr/>
        </p:nvSpPr>
        <p:spPr>
          <a:xfrm>
            <a:off x="-15642" y="0"/>
            <a:ext cx="2437827" cy="6858000"/>
          </a:xfrm>
          <a:prstGeom prst="rect">
            <a:avLst/>
          </a:prstGeom>
          <a:solidFill>
            <a:srgbClr val="2042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2CBBF0-2246-D4FB-5014-1CCB9597C54E}"/>
              </a:ext>
            </a:extLst>
          </p:cNvPr>
          <p:cNvSpPr/>
          <p:nvPr/>
        </p:nvSpPr>
        <p:spPr>
          <a:xfrm>
            <a:off x="2519916" y="0"/>
            <a:ext cx="96720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AE49-D5B2-BD0E-8740-1197E01E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AE691-A455-4493-8760-82D705848D28}" type="slidenum">
              <a:rPr lang="ru-RU" smtClean="0">
                <a:latin typeface="PT Root UI" panose="020B0303020202020204" pitchFamily="34" charset="-52"/>
                <a:ea typeface="PT Root UI" panose="020B0303020202020204" pitchFamily="34" charset="-52"/>
              </a:rPr>
              <a:t>4</a:t>
            </a:fld>
            <a:endParaRPr lang="ru-RU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17" name="Рисунок 16" descr="Баскетбол контур">
            <a:extLst>
              <a:ext uri="{FF2B5EF4-FFF2-40B4-BE49-F238E27FC236}">
                <a16:creationId xmlns:a16="http://schemas.microsoft.com/office/drawing/2014/main" id="{E047B9D6-07E2-223F-DBEF-2BD44725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0" y="5581356"/>
            <a:ext cx="914400" cy="914400"/>
          </a:xfrm>
          <a:prstGeom prst="rect">
            <a:avLst/>
          </a:prstGeom>
        </p:spPr>
      </p:pic>
      <p:pic>
        <p:nvPicPr>
          <p:cNvPr id="3" name="Рисунок 2" descr="Изображение выглядит как дизайн, Графика, машин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2C8F0ED-B2AB-EDB8-0D55-FE61ABEE9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97" y="108626"/>
            <a:ext cx="1068420" cy="1068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50152-2C77-D058-1D1C-F3E7D1489E3E}"/>
              </a:ext>
            </a:extLst>
          </p:cNvPr>
          <p:cNvSpPr txBox="1"/>
          <p:nvPr/>
        </p:nvSpPr>
        <p:spPr>
          <a:xfrm>
            <a:off x="3211909" y="2023456"/>
            <a:ext cx="3104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Бизнес-информатика</a:t>
            </a: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E04C-2506-CC13-EE16-9E5DEB50A3B4}"/>
              </a:ext>
            </a:extLst>
          </p:cNvPr>
          <p:cNvSpPr txBox="1"/>
          <p:nvPr/>
        </p:nvSpPr>
        <p:spPr>
          <a:xfrm>
            <a:off x="3211908" y="3112684"/>
            <a:ext cx="319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Инноватика</a:t>
            </a: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F43CF-347C-4D95-970E-A0DB90308FA6}"/>
              </a:ext>
            </a:extLst>
          </p:cNvPr>
          <p:cNvSpPr txBox="1"/>
          <p:nvPr/>
        </p:nvSpPr>
        <p:spPr>
          <a:xfrm>
            <a:off x="7246965" y="3111703"/>
            <a:ext cx="319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Социология</a:t>
            </a: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AEE402-B99C-179D-9904-0964F0D5DEB3}"/>
              </a:ext>
            </a:extLst>
          </p:cNvPr>
          <p:cNvSpPr txBox="1"/>
          <p:nvPr/>
        </p:nvSpPr>
        <p:spPr>
          <a:xfrm>
            <a:off x="7246963" y="2028933"/>
            <a:ext cx="3374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Международный менеджмент</a:t>
            </a: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50CDC-456B-7E55-FEF9-13C1CB7189EB}"/>
              </a:ext>
            </a:extLst>
          </p:cNvPr>
          <p:cNvSpPr txBox="1"/>
          <p:nvPr/>
        </p:nvSpPr>
        <p:spPr>
          <a:xfrm>
            <a:off x="7246963" y="3984330"/>
            <a:ext cx="3374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Менеджмент в спортивной и фитнесс индустрии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2B0E6-4735-F314-801F-0E2046B93474}"/>
              </a:ext>
            </a:extLst>
          </p:cNvPr>
          <p:cNvSpPr txBox="1"/>
          <p:nvPr/>
        </p:nvSpPr>
        <p:spPr>
          <a:xfrm>
            <a:off x="3211908" y="3984330"/>
            <a:ext cx="3192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Управление проектами и программами, управление в спортивной индустрии</a:t>
            </a: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AC8333-EB2B-F4E6-8913-D137B256F2B3}"/>
              </a:ext>
            </a:extLst>
          </p:cNvPr>
          <p:cNvSpPr txBox="1"/>
          <p:nvPr/>
        </p:nvSpPr>
        <p:spPr>
          <a:xfrm>
            <a:off x="3211908" y="487986"/>
            <a:ext cx="6968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Основные направления для спортсменов и менеджеров</a:t>
            </a:r>
          </a:p>
        </p:txBody>
      </p:sp>
    </p:spTree>
    <p:extLst>
      <p:ext uri="{BB962C8B-B14F-4D97-AF65-F5344CB8AC3E}">
        <p14:creationId xmlns:p14="http://schemas.microsoft.com/office/powerpoint/2010/main" val="315670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9D8B43-2E58-9AFA-B139-32F8E585DB06}"/>
              </a:ext>
            </a:extLst>
          </p:cNvPr>
          <p:cNvSpPr/>
          <p:nvPr/>
        </p:nvSpPr>
        <p:spPr>
          <a:xfrm>
            <a:off x="-15641" y="0"/>
            <a:ext cx="853841" cy="6858000"/>
          </a:xfrm>
          <a:prstGeom prst="rect">
            <a:avLst/>
          </a:prstGeom>
          <a:solidFill>
            <a:srgbClr val="2042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2CBBF0-2246-D4FB-5014-1CCB9597C54E}"/>
              </a:ext>
            </a:extLst>
          </p:cNvPr>
          <p:cNvSpPr/>
          <p:nvPr/>
        </p:nvSpPr>
        <p:spPr>
          <a:xfrm>
            <a:off x="2519916" y="0"/>
            <a:ext cx="96720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AE49-D5B2-BD0E-8740-1197E01E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AE691-A455-4493-8760-82D705848D28}" type="slidenum">
              <a:rPr lang="ru-RU" smtClean="0">
                <a:latin typeface="PT Root UI" panose="020B0303020202020204" pitchFamily="34" charset="-52"/>
                <a:ea typeface="PT Root UI" panose="020B0303020202020204" pitchFamily="34" charset="-52"/>
              </a:rPr>
              <a:t>5</a:t>
            </a:fld>
            <a:endParaRPr lang="ru-RU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17" name="Рисунок 16" descr="Баскетбол контур">
            <a:extLst>
              <a:ext uri="{FF2B5EF4-FFF2-40B4-BE49-F238E27FC236}">
                <a16:creationId xmlns:a16="http://schemas.microsoft.com/office/drawing/2014/main" id="{E047B9D6-07E2-223F-DBEF-2BD44725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0" y="5581356"/>
            <a:ext cx="914400" cy="914400"/>
          </a:xfrm>
          <a:prstGeom prst="rect">
            <a:avLst/>
          </a:prstGeom>
        </p:spPr>
      </p:pic>
      <p:pic>
        <p:nvPicPr>
          <p:cNvPr id="3" name="Рисунок 2" descr="Изображение выглядит как дизайн, Графика, машин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2C8F0ED-B2AB-EDB8-0D55-FE61ABEE9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97" y="108626"/>
            <a:ext cx="1068420" cy="1068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C5A165-BE0C-3A21-5BDD-91C3E7E38DCE}"/>
              </a:ext>
            </a:extLst>
          </p:cNvPr>
          <p:cNvSpPr txBox="1"/>
          <p:nvPr/>
        </p:nvSpPr>
        <p:spPr>
          <a:xfrm>
            <a:off x="1480616" y="523466"/>
            <a:ext cx="6968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Студенческая жизнь</a:t>
            </a:r>
          </a:p>
        </p:txBody>
      </p:sp>
      <p:pic>
        <p:nvPicPr>
          <p:cNvPr id="27" name="Рисунок 26" descr="Изображение выглядит как одежда, человек, Человеческое лицо, Спектакль&#10;&#10;Автоматически созданное описание">
            <a:extLst>
              <a:ext uri="{FF2B5EF4-FFF2-40B4-BE49-F238E27FC236}">
                <a16:creationId xmlns:a16="http://schemas.microsoft.com/office/drawing/2014/main" id="{96B62F9B-0E20-35DB-696F-6A666F8D26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>
            <a:off x="1572056" y="1742446"/>
            <a:ext cx="2763508" cy="2763508"/>
          </a:xfrm>
          <a:prstGeom prst="rect">
            <a:avLst/>
          </a:prstGeom>
        </p:spPr>
      </p:pic>
      <p:pic>
        <p:nvPicPr>
          <p:cNvPr id="29" name="Рисунок 28" descr="Изображение выглядит как одежда, человек, обувь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5BDF0CF1-416D-98DB-6FCD-C0B7C0D3C0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2" r="10342"/>
          <a:stretch/>
        </p:blipFill>
        <p:spPr>
          <a:xfrm>
            <a:off x="4827920" y="1742446"/>
            <a:ext cx="2763508" cy="2763508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человек, одежда, Танец, развлечения&#10;&#10;Автоматически созданное описание">
            <a:extLst>
              <a:ext uri="{FF2B5EF4-FFF2-40B4-BE49-F238E27FC236}">
                <a16:creationId xmlns:a16="http://schemas.microsoft.com/office/drawing/2014/main" id="{91FB80DE-9FA1-99AA-39AF-B658F1D7EE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4" r="21914"/>
          <a:stretch/>
        </p:blipFill>
        <p:spPr>
          <a:xfrm>
            <a:off x="8083784" y="1762754"/>
            <a:ext cx="2743200" cy="2743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40BCD31-393A-5E43-2D9D-DC49927E5A79}"/>
              </a:ext>
            </a:extLst>
          </p:cNvPr>
          <p:cNvSpPr txBox="1"/>
          <p:nvPr/>
        </p:nvSpPr>
        <p:spPr>
          <a:xfrm>
            <a:off x="1572056" y="5153917"/>
            <a:ext cx="9010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9EDE64-124A-DF13-0BE9-AA657F9B90F7}"/>
              </a:ext>
            </a:extLst>
          </p:cNvPr>
          <p:cNvSpPr txBox="1"/>
          <p:nvPr/>
        </p:nvSpPr>
        <p:spPr>
          <a:xfrm>
            <a:off x="1480616" y="4720927"/>
            <a:ext cx="930898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Насыщенная студенческая жизнь – это про ГУУ!</a:t>
            </a:r>
          </a:p>
          <a:p>
            <a:endParaRPr lang="ru-RU" sz="20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Каждый год в стенах университета проходит множество мероприятий в рамках различных проектов, где каждый может попробовать себя в качестве организатора или координатора.</a:t>
            </a: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51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6415405-2272-4BDA-53B8-F22CA2A7779F}"/>
              </a:ext>
            </a:extLst>
          </p:cNvPr>
          <p:cNvSpPr/>
          <p:nvPr/>
        </p:nvSpPr>
        <p:spPr>
          <a:xfrm>
            <a:off x="-3276408" y="-179224"/>
            <a:ext cx="4888716" cy="7048323"/>
          </a:xfrm>
          <a:prstGeom prst="rect">
            <a:avLst/>
          </a:prstGeom>
          <a:solidFill>
            <a:srgbClr val="043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F7C9201-F561-0058-ABCF-63195876C385}"/>
              </a:ext>
            </a:extLst>
          </p:cNvPr>
          <p:cNvSpPr/>
          <p:nvPr/>
        </p:nvSpPr>
        <p:spPr>
          <a:xfrm>
            <a:off x="2106143" y="-11099"/>
            <a:ext cx="9713548" cy="686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C48AE47-A5E1-0BC2-9682-AC950BCD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840" y="3912802"/>
            <a:ext cx="4164077" cy="720315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Спорткомплекс</a:t>
            </a:r>
            <a:endParaRPr lang="ru-RU" dirty="0">
              <a:latin typeface="Golos Text Medium" panose="020B0503020202020204" pitchFamily="34" charset="0"/>
              <a:cs typeface="Golos Text Medium" panose="020B05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A08982-C3DE-D071-A9CE-4941CF01DCF2}"/>
              </a:ext>
            </a:extLst>
          </p:cNvPr>
          <p:cNvSpPr txBox="1"/>
          <p:nvPr/>
        </p:nvSpPr>
        <p:spPr>
          <a:xfrm>
            <a:off x="2533088" y="5918994"/>
            <a:ext cx="23415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Большой зал с разделительными шторами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B039F1-17D4-6CE5-07BD-7F15AD656B6E}"/>
              </a:ext>
            </a:extLst>
          </p:cNvPr>
          <p:cNvSpPr txBox="1"/>
          <p:nvPr/>
        </p:nvSpPr>
        <p:spPr>
          <a:xfrm>
            <a:off x="5795450" y="5926271"/>
            <a:ext cx="2284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9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раздевалок, оборудованных душевыми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ED0EA-09C9-F111-0B6D-AFA81023938D}"/>
              </a:ext>
            </a:extLst>
          </p:cNvPr>
          <p:cNvSpPr txBox="1"/>
          <p:nvPr/>
        </p:nvSpPr>
        <p:spPr>
          <a:xfrm>
            <a:off x="8879412" y="5914434"/>
            <a:ext cx="20985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Отдельные малые залы для других видов спорта</a:t>
            </a:r>
          </a:p>
        </p:txBody>
      </p:sp>
      <p:pic>
        <p:nvPicPr>
          <p:cNvPr id="30" name="Рисунок 29" descr="Гантель контур">
            <a:extLst>
              <a:ext uri="{FF2B5EF4-FFF2-40B4-BE49-F238E27FC236}">
                <a16:creationId xmlns:a16="http://schemas.microsoft.com/office/drawing/2014/main" id="{4EEAAEF5-528A-A0D0-AD7A-D8575C850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7172" y="4976228"/>
            <a:ext cx="682997" cy="682997"/>
          </a:xfrm>
          <a:prstGeom prst="rect">
            <a:avLst/>
          </a:prstGeom>
        </p:spPr>
      </p:pic>
      <p:pic>
        <p:nvPicPr>
          <p:cNvPr id="32" name="Рисунок 31" descr="Спортивные мячи контур">
            <a:extLst>
              <a:ext uri="{FF2B5EF4-FFF2-40B4-BE49-F238E27FC236}">
                <a16:creationId xmlns:a16="http://schemas.microsoft.com/office/drawing/2014/main" id="{8028C616-A5F6-BBAC-3F9E-0FE02A8AB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1627" y="4976229"/>
            <a:ext cx="682997" cy="682997"/>
          </a:xfrm>
          <a:prstGeom prst="rect">
            <a:avLst/>
          </a:prstGeom>
        </p:spPr>
      </p:pic>
      <p:pic>
        <p:nvPicPr>
          <p:cNvPr id="35" name="Рисунок 34" descr="Вешалка для одежды контур">
            <a:extLst>
              <a:ext uri="{FF2B5EF4-FFF2-40B4-BE49-F238E27FC236}">
                <a16:creationId xmlns:a16="http://schemas.microsoft.com/office/drawing/2014/main" id="{CFEBC961-10CA-558F-367A-724426C0D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5957" y="4976229"/>
            <a:ext cx="682997" cy="682997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потолок, в помещении, Напольное покрытие, корт&#10;&#10;Автоматически созданное описание">
            <a:extLst>
              <a:ext uri="{FF2B5EF4-FFF2-40B4-BE49-F238E27FC236}">
                <a16:creationId xmlns:a16="http://schemas.microsoft.com/office/drawing/2014/main" id="{6D62B8E7-E2ED-DE3E-B4C8-BA7FC56778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21518" r="8813" b="27315"/>
          <a:stretch/>
        </p:blipFill>
        <p:spPr>
          <a:xfrm>
            <a:off x="4119137" y="882944"/>
            <a:ext cx="3745838" cy="2809379"/>
          </a:xfrm>
          <a:prstGeom prst="rect">
            <a:avLst/>
          </a:prstGeom>
        </p:spPr>
      </p:pic>
      <p:pic>
        <p:nvPicPr>
          <p:cNvPr id="36" name="Рисунок 35" descr="Изображение выглядит как плавательный бассейн, в помещении, Центр отдыха, спорт&#10;&#10;Автоматически созданное описание">
            <a:extLst>
              <a:ext uri="{FF2B5EF4-FFF2-40B4-BE49-F238E27FC236}">
                <a16:creationId xmlns:a16="http://schemas.microsoft.com/office/drawing/2014/main" id="{DBF60B10-3AA5-6B8E-754D-0EFB3327605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38444" y="882944"/>
            <a:ext cx="3733775" cy="2800331"/>
          </a:xfrm>
          <a:prstGeom prst="rect">
            <a:avLst/>
          </a:prstGeom>
        </p:spPr>
      </p:pic>
      <p:pic>
        <p:nvPicPr>
          <p:cNvPr id="38" name="Рисунок 37" descr="Изображение выглядит как в помещении, стена, Гимнастический зал, Тренажерное оборудование&#10;&#10;Автоматически созданное описание">
            <a:extLst>
              <a:ext uri="{FF2B5EF4-FFF2-40B4-BE49-F238E27FC236}">
                <a16:creationId xmlns:a16="http://schemas.microsoft.com/office/drawing/2014/main" id="{B21061C8-0C14-0AB9-E8C9-9739AF59C6F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5" t="26718" r="15657" b="2591"/>
          <a:stretch/>
        </p:blipFill>
        <p:spPr>
          <a:xfrm>
            <a:off x="8111893" y="882944"/>
            <a:ext cx="3745838" cy="28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9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9D8B43-2E58-9AFA-B139-32F8E585DB06}"/>
              </a:ext>
            </a:extLst>
          </p:cNvPr>
          <p:cNvSpPr/>
          <p:nvPr/>
        </p:nvSpPr>
        <p:spPr>
          <a:xfrm>
            <a:off x="-15641" y="0"/>
            <a:ext cx="2419191" cy="6858000"/>
          </a:xfrm>
          <a:prstGeom prst="rect">
            <a:avLst/>
          </a:prstGeom>
          <a:solidFill>
            <a:srgbClr val="2042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AE49-D5B2-BD0E-8740-1197E01E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AE691-A455-4493-8760-82D705848D28}" type="slidenum">
              <a:rPr lang="ru-RU" smtClean="0">
                <a:latin typeface="PT Root UI" panose="020B0303020202020204" pitchFamily="34" charset="-52"/>
                <a:ea typeface="PT Root UI" panose="020B0303020202020204" pitchFamily="34" charset="-52"/>
              </a:rPr>
              <a:t>7</a:t>
            </a:fld>
            <a:endParaRPr lang="ru-RU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17" name="Рисунок 16" descr="Баскетбол контур">
            <a:extLst>
              <a:ext uri="{FF2B5EF4-FFF2-40B4-BE49-F238E27FC236}">
                <a16:creationId xmlns:a16="http://schemas.microsoft.com/office/drawing/2014/main" id="{E047B9D6-07E2-223F-DBEF-2BD44725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0" y="5581356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40BCD31-393A-5E43-2D9D-DC49927E5A79}"/>
              </a:ext>
            </a:extLst>
          </p:cNvPr>
          <p:cNvSpPr txBox="1"/>
          <p:nvPr/>
        </p:nvSpPr>
        <p:spPr>
          <a:xfrm>
            <a:off x="1572056" y="5153917"/>
            <a:ext cx="9010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0" name="Рисунок 9" descr="Изображение выглядит как человек, спорт, Спортивная форм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6FA59CD2-0D9E-3CD4-2E30-207AF765C6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2" r="14082"/>
          <a:stretch/>
        </p:blipFill>
        <p:spPr>
          <a:xfrm>
            <a:off x="-1859280" y="1839736"/>
            <a:ext cx="5785083" cy="5785083"/>
          </a:xfrm>
          <a:prstGeom prst="flowChartConnector">
            <a:avLst/>
          </a:prstGeom>
          <a:effectLst>
            <a:softEdge rad="266700"/>
          </a:effectLst>
        </p:spPr>
      </p:pic>
      <p:pic>
        <p:nvPicPr>
          <p:cNvPr id="6" name="Рисунок 5" descr="Изображение выглядит как человек, одежда, Человеческое лицо, улыбка&#10;&#10;Автоматически созданное описание">
            <a:extLst>
              <a:ext uri="{FF2B5EF4-FFF2-40B4-BE49-F238E27FC236}">
                <a16:creationId xmlns:a16="http://schemas.microsoft.com/office/drawing/2014/main" id="{AB52020C-2E3F-2835-AD86-4AF677ACF5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/>
        </p:blipFill>
        <p:spPr>
          <a:xfrm>
            <a:off x="-1056202" y="-892113"/>
            <a:ext cx="4500311" cy="4500311"/>
          </a:xfrm>
          <a:prstGeom prst="flowChartConnector">
            <a:avLst/>
          </a:prstGeom>
          <a:effectLst>
            <a:softEdge rad="266700"/>
          </a:effec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2CBBF0-2246-D4FB-5014-1CCB9597C54E}"/>
              </a:ext>
            </a:extLst>
          </p:cNvPr>
          <p:cNvSpPr/>
          <p:nvPr/>
        </p:nvSpPr>
        <p:spPr>
          <a:xfrm>
            <a:off x="2371148" y="-42288"/>
            <a:ext cx="97884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 descr="Изображение выглядит как дизайн, Графика, машин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2C8F0ED-B2AB-EDB8-0D55-FE61ABEE99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97" y="108626"/>
            <a:ext cx="1068420" cy="1068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C5A165-BE0C-3A21-5BDD-91C3E7E38DCE}"/>
              </a:ext>
            </a:extLst>
          </p:cNvPr>
          <p:cNvSpPr txBox="1"/>
          <p:nvPr/>
        </p:nvSpPr>
        <p:spPr>
          <a:xfrm>
            <a:off x="2852216" y="504942"/>
            <a:ext cx="6968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Баскетбол в ГУУ</a:t>
            </a:r>
          </a:p>
        </p:txBody>
      </p:sp>
      <p:pic>
        <p:nvPicPr>
          <p:cNvPr id="12" name="Рисунок 11" descr="Баскетбол контур">
            <a:extLst>
              <a:ext uri="{FF2B5EF4-FFF2-40B4-BE49-F238E27FC236}">
                <a16:creationId xmlns:a16="http://schemas.microsoft.com/office/drawing/2014/main" id="{5452A1F2-CD77-DCB5-65F2-F366C9271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2216" y="1902902"/>
            <a:ext cx="1298524" cy="1298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98D466-079B-7B79-EDDC-1615ED88898B}"/>
              </a:ext>
            </a:extLst>
          </p:cNvPr>
          <p:cNvSpPr txBox="1"/>
          <p:nvPr/>
        </p:nvSpPr>
        <p:spPr>
          <a:xfrm>
            <a:off x="4551708" y="1923707"/>
            <a:ext cx="5785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В Государственном университете управления активно развиваются все виды спорта</a:t>
            </a:r>
            <a:r>
              <a:rPr lang="en-US" sz="2000" dirty="0">
                <a:latin typeface="Golos Text" panose="020B0503020202020204" pitchFamily="34" charset="0"/>
                <a:cs typeface="Golos Text" panose="020B0503020202020204" pitchFamily="34" charset="0"/>
              </a:rPr>
              <a:t>: </a:t>
            </a:r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от плавания до настольного тенниса, но </a:t>
            </a:r>
            <a:r>
              <a:rPr lang="ru-RU" sz="2000" b="1" dirty="0">
                <a:latin typeface="Golos Text" panose="020B0503020202020204" pitchFamily="34" charset="0"/>
                <a:cs typeface="Golos Text" panose="020B0503020202020204" pitchFamily="34" charset="0"/>
              </a:rPr>
              <a:t>особую роль </a:t>
            </a:r>
            <a:r>
              <a:rPr lang="ru-RU" sz="2000" dirty="0">
                <a:latin typeface="Golos Text" panose="020B0503020202020204" pitchFamily="34" charset="0"/>
                <a:cs typeface="Golos Text" panose="020B0503020202020204" pitchFamily="34" charset="0"/>
              </a:rPr>
              <a:t>играет </a:t>
            </a:r>
            <a:r>
              <a:rPr lang="ru-RU" sz="2000" b="1" dirty="0">
                <a:latin typeface="Golos Text" panose="020B0503020202020204" pitchFamily="34" charset="0"/>
                <a:cs typeface="Golos Text" panose="020B0503020202020204" pitchFamily="34" charset="0"/>
              </a:rPr>
              <a:t>баскетбол</a:t>
            </a:r>
          </a:p>
        </p:txBody>
      </p:sp>
      <p:pic>
        <p:nvPicPr>
          <p:cNvPr id="18" name="Рисунок 17" descr="Подключения контур">
            <a:extLst>
              <a:ext uri="{FF2B5EF4-FFF2-40B4-BE49-F238E27FC236}">
                <a16:creationId xmlns:a16="http://schemas.microsoft.com/office/drawing/2014/main" id="{F7FEE88D-73AA-CB19-B115-0E9B3595BC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42195" y="5398106"/>
            <a:ext cx="579111" cy="579111"/>
          </a:xfrm>
          <a:prstGeom prst="rect">
            <a:avLst/>
          </a:prstGeom>
        </p:spPr>
      </p:pic>
      <p:pic>
        <p:nvPicPr>
          <p:cNvPr id="20" name="Рисунок 19" descr="Баскетбольное кольцо контур">
            <a:extLst>
              <a:ext uri="{FF2B5EF4-FFF2-40B4-BE49-F238E27FC236}">
                <a16:creationId xmlns:a16="http://schemas.microsoft.com/office/drawing/2014/main" id="{8D37954C-C521-54EE-9405-6708728E36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2195" y="4312686"/>
            <a:ext cx="579111" cy="579111"/>
          </a:xfrm>
          <a:prstGeom prst="rect">
            <a:avLst/>
          </a:prstGeom>
        </p:spPr>
      </p:pic>
      <p:pic>
        <p:nvPicPr>
          <p:cNvPr id="23" name="Рисунок 22" descr="Гантель контур">
            <a:extLst>
              <a:ext uri="{FF2B5EF4-FFF2-40B4-BE49-F238E27FC236}">
                <a16:creationId xmlns:a16="http://schemas.microsoft.com/office/drawing/2014/main" id="{0B524D6D-EE20-52B6-B832-379E3894DE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7736" y="5398106"/>
            <a:ext cx="579111" cy="579111"/>
          </a:xfrm>
          <a:prstGeom prst="rect">
            <a:avLst/>
          </a:prstGeom>
        </p:spPr>
      </p:pic>
      <p:pic>
        <p:nvPicPr>
          <p:cNvPr id="26" name="Рисунок 25" descr="Группа мужчин контур">
            <a:extLst>
              <a:ext uri="{FF2B5EF4-FFF2-40B4-BE49-F238E27FC236}">
                <a16:creationId xmlns:a16="http://schemas.microsoft.com/office/drawing/2014/main" id="{B1A050DD-A871-35A8-F767-E8CA129806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4211" y="4243541"/>
            <a:ext cx="579111" cy="579111"/>
          </a:xfrm>
          <a:prstGeom prst="rect">
            <a:avLst/>
          </a:prstGeom>
        </p:spPr>
      </p:pic>
      <p:pic>
        <p:nvPicPr>
          <p:cNvPr id="30" name="Рисунок 29" descr="Группа женщин контур">
            <a:extLst>
              <a:ext uri="{FF2B5EF4-FFF2-40B4-BE49-F238E27FC236}">
                <a16:creationId xmlns:a16="http://schemas.microsoft.com/office/drawing/2014/main" id="{F2C457EA-1769-0B21-FFEA-9FFFC23F05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65815" y="4232475"/>
            <a:ext cx="579111" cy="57911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00B5FF-D232-849D-3D86-43887DE318CE}"/>
              </a:ext>
            </a:extLst>
          </p:cNvPr>
          <p:cNvSpPr txBox="1"/>
          <p:nvPr/>
        </p:nvSpPr>
        <p:spPr>
          <a:xfrm>
            <a:off x="4619869" y="4198864"/>
            <a:ext cx="330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Женская и мужская сборная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513174-A60E-E6EB-5BBC-34579DBF1EBB}"/>
              </a:ext>
            </a:extLst>
          </p:cNvPr>
          <p:cNvSpPr txBox="1"/>
          <p:nvPr/>
        </p:nvSpPr>
        <p:spPr>
          <a:xfrm>
            <a:off x="4619869" y="5502995"/>
            <a:ext cx="330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Тренажерный зал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809A49-5AFC-EEB4-777C-F77967012475}"/>
              </a:ext>
            </a:extLst>
          </p:cNvPr>
          <p:cNvSpPr txBox="1"/>
          <p:nvPr/>
        </p:nvSpPr>
        <p:spPr>
          <a:xfrm>
            <a:off x="8785743" y="4234119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Современный спортивный зал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FC45DB-7F05-A3DC-257F-49CFBF450AAC}"/>
              </a:ext>
            </a:extLst>
          </p:cNvPr>
          <p:cNvSpPr txBox="1"/>
          <p:nvPr/>
        </p:nvSpPr>
        <p:spPr>
          <a:xfrm>
            <a:off x="8784669" y="5333150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Медиа-освещение в социальных сетях</a:t>
            </a:r>
          </a:p>
        </p:txBody>
      </p:sp>
    </p:spTree>
    <p:extLst>
      <p:ext uri="{BB962C8B-B14F-4D97-AF65-F5344CB8AC3E}">
        <p14:creationId xmlns:p14="http://schemas.microsoft.com/office/powerpoint/2010/main" val="86116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9D8B43-2E58-9AFA-B139-32F8E585DB06}"/>
              </a:ext>
            </a:extLst>
          </p:cNvPr>
          <p:cNvSpPr/>
          <p:nvPr/>
        </p:nvSpPr>
        <p:spPr>
          <a:xfrm>
            <a:off x="-15641" y="0"/>
            <a:ext cx="10805238" cy="6858000"/>
          </a:xfrm>
          <a:prstGeom prst="rect">
            <a:avLst/>
          </a:prstGeom>
          <a:solidFill>
            <a:srgbClr val="2042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2CBBF0-2246-D4FB-5014-1CCB9597C54E}"/>
              </a:ext>
            </a:extLst>
          </p:cNvPr>
          <p:cNvSpPr/>
          <p:nvPr/>
        </p:nvSpPr>
        <p:spPr>
          <a:xfrm>
            <a:off x="10298372" y="0"/>
            <a:ext cx="189363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AE49-D5B2-BD0E-8740-1197E01E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AE691-A455-4493-8760-82D705848D28}" type="slidenum">
              <a:rPr lang="ru-RU" smtClean="0">
                <a:latin typeface="PT Root UI" panose="020B0303020202020204" pitchFamily="34" charset="-52"/>
                <a:ea typeface="PT Root UI" panose="020B0303020202020204" pitchFamily="34" charset="-52"/>
              </a:rPr>
              <a:t>8</a:t>
            </a:fld>
            <a:endParaRPr lang="ru-RU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3" name="Рисунок 2" descr="Изображение выглядит как дизайн, Графика, машин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2C8F0ED-B2AB-EDB8-0D55-FE61ABEE9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97" y="108626"/>
            <a:ext cx="1068420" cy="1068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C5A165-BE0C-3A21-5BDD-91C3E7E38DCE}"/>
              </a:ext>
            </a:extLst>
          </p:cNvPr>
          <p:cNvSpPr txBox="1"/>
          <p:nvPr/>
        </p:nvSpPr>
        <p:spPr>
          <a:xfrm>
            <a:off x="829149" y="670888"/>
            <a:ext cx="6968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Статистика за последние годы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B641A54-A679-5E37-7B35-41247EA780BC}"/>
              </a:ext>
            </a:extLst>
          </p:cNvPr>
          <p:cNvCxnSpPr>
            <a:cxnSpLocks/>
          </p:cNvCxnSpPr>
          <p:nvPr/>
        </p:nvCxnSpPr>
        <p:spPr>
          <a:xfrm>
            <a:off x="795987" y="5594717"/>
            <a:ext cx="8138160" cy="0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24C4852-DB45-1756-2C9F-34A44EE04A48}"/>
              </a:ext>
            </a:extLst>
          </p:cNvPr>
          <p:cNvSpPr txBox="1"/>
          <p:nvPr/>
        </p:nvSpPr>
        <p:spPr>
          <a:xfrm>
            <a:off x="553921" y="4996791"/>
            <a:ext cx="1925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2016-2017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8EDA0D-FD0F-C33D-10C2-33353EF6E51B}"/>
              </a:ext>
            </a:extLst>
          </p:cNvPr>
          <p:cNvSpPr txBox="1"/>
          <p:nvPr/>
        </p:nvSpPr>
        <p:spPr>
          <a:xfrm>
            <a:off x="2758641" y="4996791"/>
            <a:ext cx="1925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201</a:t>
            </a:r>
            <a:r>
              <a:rPr lang="en-US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7</a:t>
            </a:r>
            <a:r>
              <a:rPr lang="ru-RU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-201</a:t>
            </a:r>
            <a:r>
              <a:rPr lang="en-US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8</a:t>
            </a:r>
            <a:endParaRPr lang="ru-RU" sz="2000" dirty="0">
              <a:solidFill>
                <a:srgbClr val="DDDDDA"/>
              </a:solidFill>
              <a:latin typeface="PT Root UI" panose="020B0303020202020204" pitchFamily="34" charset="-52"/>
              <a:ea typeface="PT Root UI" panose="020B0303020202020204" pitchFamily="34" charset="-52"/>
              <a:cs typeface="Golos Text Medium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17F0C-4444-B5B8-E850-E5C436A2CD09}"/>
              </a:ext>
            </a:extLst>
          </p:cNvPr>
          <p:cNvSpPr txBox="1"/>
          <p:nvPr/>
        </p:nvSpPr>
        <p:spPr>
          <a:xfrm>
            <a:off x="4963361" y="4996791"/>
            <a:ext cx="1925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201</a:t>
            </a:r>
            <a:r>
              <a:rPr lang="en-US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8</a:t>
            </a:r>
            <a:r>
              <a:rPr lang="ru-RU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-201</a:t>
            </a:r>
            <a:r>
              <a:rPr lang="en-US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9</a:t>
            </a:r>
            <a:endParaRPr lang="ru-RU" sz="2000" dirty="0">
              <a:solidFill>
                <a:srgbClr val="DDDDDA"/>
              </a:solidFill>
              <a:latin typeface="PT Root UI" panose="020B0303020202020204" pitchFamily="34" charset="-52"/>
              <a:ea typeface="PT Root UI" panose="020B0303020202020204" pitchFamily="34" charset="-52"/>
              <a:cs typeface="Golos Text Medium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66A15-A3AD-D28D-33D7-3FD3691B446D}"/>
              </a:ext>
            </a:extLst>
          </p:cNvPr>
          <p:cNvSpPr txBox="1"/>
          <p:nvPr/>
        </p:nvSpPr>
        <p:spPr>
          <a:xfrm>
            <a:off x="7168081" y="4996791"/>
            <a:ext cx="1925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201</a:t>
            </a:r>
            <a:r>
              <a:rPr lang="en-US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9</a:t>
            </a:r>
            <a:r>
              <a:rPr lang="ru-RU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-20</a:t>
            </a:r>
            <a:r>
              <a:rPr lang="en-US" sz="2000" dirty="0">
                <a:solidFill>
                  <a:srgbClr val="DDDDDA"/>
                </a:solidFill>
                <a:latin typeface="PT Root UI" panose="020B0303020202020204" pitchFamily="34" charset="-52"/>
                <a:ea typeface="PT Root UI" panose="020B0303020202020204" pitchFamily="34" charset="-52"/>
                <a:cs typeface="Golos Text Medium" panose="020B0503020202020204" pitchFamily="34" charset="0"/>
              </a:rPr>
              <a:t>20</a:t>
            </a:r>
            <a:endParaRPr lang="ru-RU" sz="2000" dirty="0">
              <a:solidFill>
                <a:srgbClr val="DDDDDA"/>
              </a:solidFill>
              <a:latin typeface="PT Root UI" panose="020B0303020202020204" pitchFamily="34" charset="-52"/>
              <a:ea typeface="PT Root UI" panose="020B0303020202020204" pitchFamily="34" charset="-52"/>
              <a:cs typeface="Golos Text Medium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2D244-B260-50E7-4C65-5C0445B152E2}"/>
              </a:ext>
            </a:extLst>
          </p:cNvPr>
          <p:cNvSpPr txBox="1"/>
          <p:nvPr/>
        </p:nvSpPr>
        <p:spPr>
          <a:xfrm>
            <a:off x="829149" y="4125199"/>
            <a:ext cx="192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Дивизион </a:t>
            </a:r>
            <a:r>
              <a:rPr lang="en-US" sz="2000" dirty="0">
                <a:solidFill>
                  <a:schemeClr val="bg1"/>
                </a:solidFill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B</a:t>
            </a:r>
          </a:p>
          <a:p>
            <a:r>
              <a:rPr lang="en-US" sz="2000" dirty="0">
                <a:solidFill>
                  <a:schemeClr val="bg1"/>
                </a:solidFill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1 </a:t>
            </a:r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место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3A8B6B-3BF4-AA6A-958E-946C16B94CF0}"/>
              </a:ext>
            </a:extLst>
          </p:cNvPr>
          <p:cNvSpPr txBox="1"/>
          <p:nvPr/>
        </p:nvSpPr>
        <p:spPr>
          <a:xfrm>
            <a:off x="3038242" y="4125199"/>
            <a:ext cx="192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Дивизион А</a:t>
            </a:r>
          </a:p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9 место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BE90D-5ED2-8AA9-BCF8-FA79627ADB06}"/>
              </a:ext>
            </a:extLst>
          </p:cNvPr>
          <p:cNvSpPr txBox="1"/>
          <p:nvPr/>
        </p:nvSpPr>
        <p:spPr>
          <a:xfrm>
            <a:off x="5247335" y="4125199"/>
            <a:ext cx="192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Дивизион А</a:t>
            </a:r>
          </a:p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6 место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3F0F13-5478-0CEE-C69D-2BC9685F941B}"/>
              </a:ext>
            </a:extLst>
          </p:cNvPr>
          <p:cNvSpPr txBox="1"/>
          <p:nvPr/>
        </p:nvSpPr>
        <p:spPr>
          <a:xfrm>
            <a:off x="7397388" y="4125199"/>
            <a:ext cx="192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Дивизион А</a:t>
            </a:r>
          </a:p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5 место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5729EC-7BCE-82F8-9933-FC1E5212085D}"/>
              </a:ext>
            </a:extLst>
          </p:cNvPr>
          <p:cNvSpPr txBox="1"/>
          <p:nvPr/>
        </p:nvSpPr>
        <p:spPr>
          <a:xfrm>
            <a:off x="4683761" y="1584959"/>
            <a:ext cx="4409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ea typeface="PT Root UI" panose="020B0303020202020204" pitchFamily="34" charset="-52"/>
                <a:cs typeface="Golos Text" panose="020B0503020202020204" pitchFamily="34" charset="0"/>
              </a:rPr>
              <a:t>За последние годы баскетбольная сборная ГУУ вышла в высший дивизион А и с каждым разом показывала всё более высокие результаты</a:t>
            </a:r>
          </a:p>
        </p:txBody>
      </p:sp>
      <p:pic>
        <p:nvPicPr>
          <p:cNvPr id="20" name="Рисунок 19" descr="Изображение выглядит как человек, спортивная игра, спорт, Спортивная форма&#10;&#10;Автоматически созданное описание">
            <a:extLst>
              <a:ext uri="{FF2B5EF4-FFF2-40B4-BE49-F238E27FC236}">
                <a16:creationId xmlns:a16="http://schemas.microsoft.com/office/drawing/2014/main" id="{0A0438CD-6BD0-9D43-B291-BF4F7A9DE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38" y="1584959"/>
            <a:ext cx="2952614" cy="1967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724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9D8B43-2E58-9AFA-B139-32F8E585DB06}"/>
              </a:ext>
            </a:extLst>
          </p:cNvPr>
          <p:cNvSpPr/>
          <p:nvPr/>
        </p:nvSpPr>
        <p:spPr>
          <a:xfrm>
            <a:off x="-15641" y="0"/>
            <a:ext cx="10805238" cy="6858000"/>
          </a:xfrm>
          <a:prstGeom prst="rect">
            <a:avLst/>
          </a:prstGeom>
          <a:solidFill>
            <a:srgbClr val="2042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2CBBF0-2246-D4FB-5014-1CCB9597C54E}"/>
              </a:ext>
            </a:extLst>
          </p:cNvPr>
          <p:cNvSpPr/>
          <p:nvPr/>
        </p:nvSpPr>
        <p:spPr>
          <a:xfrm>
            <a:off x="10298372" y="0"/>
            <a:ext cx="189363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AE49-D5B2-BD0E-8740-1197E01E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AE691-A455-4493-8760-82D705848D28}" type="slidenum">
              <a:rPr lang="ru-RU" smtClean="0">
                <a:latin typeface="PT Root UI" panose="020B0303020202020204" pitchFamily="34" charset="-52"/>
                <a:ea typeface="PT Root UI" panose="020B0303020202020204" pitchFamily="34" charset="-52"/>
              </a:rPr>
              <a:t>9</a:t>
            </a:fld>
            <a:endParaRPr lang="ru-RU" dirty="0">
              <a:latin typeface="PT Root UI" panose="020B0303020202020204" pitchFamily="34" charset="-52"/>
              <a:ea typeface="PT Root UI" panose="020B0303020202020204" pitchFamily="34" charset="-52"/>
            </a:endParaRPr>
          </a:p>
        </p:txBody>
      </p:sp>
      <p:pic>
        <p:nvPicPr>
          <p:cNvPr id="3" name="Рисунок 2" descr="Изображение выглядит как дизайн, Графика, машин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2C8F0ED-B2AB-EDB8-0D55-FE61ABEE9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97" y="108626"/>
            <a:ext cx="1068420" cy="1068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C5A165-BE0C-3A21-5BDD-91C3E7E38DCE}"/>
              </a:ext>
            </a:extLst>
          </p:cNvPr>
          <p:cNvSpPr txBox="1"/>
          <p:nvPr/>
        </p:nvSpPr>
        <p:spPr>
          <a:xfrm>
            <a:off x="829149" y="670888"/>
            <a:ext cx="6968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Команда «ГУУ – Баскет» </a:t>
            </a:r>
          </a:p>
        </p:txBody>
      </p:sp>
      <p:pic>
        <p:nvPicPr>
          <p:cNvPr id="7" name="Рисунок 6" descr="Изображение выглядит как Человеческое лицо, стена, человек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D254C1C6-A05E-9664-D9E5-C7083ABF3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91" y="1743697"/>
            <a:ext cx="2424140" cy="3870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0D8EDD-B418-B875-A989-A82B06854E4E}"/>
              </a:ext>
            </a:extLst>
          </p:cNvPr>
          <p:cNvSpPr txBox="1"/>
          <p:nvPr/>
        </p:nvSpPr>
        <p:spPr>
          <a:xfrm>
            <a:off x="4048588" y="2181649"/>
            <a:ext cx="57850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8</a:t>
            </a:r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место среди Московских вузов  команда входит в топ-32 команды России</a:t>
            </a:r>
          </a:p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команда регулярно играет в любительских  лигах и турнирах (МЛБЛ, АБЛ)</a:t>
            </a:r>
          </a:p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победители Московских и всероссийских турниров  по баскетболу 3х3 (Зимний и Весенний кубок Москвы,  Оранжевый мяч)</a:t>
            </a:r>
          </a:p>
          <a:p>
            <a:r>
              <a:rPr lang="ru-RU" sz="20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победители Всероссийского турнира "Кубок вызова"</a:t>
            </a:r>
          </a:p>
          <a:p>
            <a:endParaRPr lang="ru-RU" sz="2000" b="1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919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Calibri Light"/>
        <a:ea typeface=""/>
        <a:cs typeface=""/>
      </a:majorFont>
      <a:minorFont>
        <a:latin typeface="Montserrat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343</Words>
  <Application>Microsoft Office PowerPoint</Application>
  <PresentationFormat>Широкоэкранный</PresentationFormat>
  <Paragraphs>82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Golos Text</vt:lpstr>
      <vt:lpstr>Golos Text Medium</vt:lpstr>
      <vt:lpstr>Montserrat Light</vt:lpstr>
      <vt:lpstr>Montserrat Medium</vt:lpstr>
      <vt:lpstr>PT Root UI</vt:lpstr>
      <vt:lpstr>Тема Office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Спорткомплекс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Арсений Шибаев</dc:creator>
  <cp:lastModifiedBy>Арсений Шибаев</cp:lastModifiedBy>
  <cp:revision>2</cp:revision>
  <dcterms:created xsi:type="dcterms:W3CDTF">2023-07-12T07:15:38Z</dcterms:created>
  <dcterms:modified xsi:type="dcterms:W3CDTF">2023-07-12T10:18:46Z</dcterms:modified>
</cp:coreProperties>
</file>